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5" r:id="rId3"/>
    <p:sldId id="257" r:id="rId4"/>
    <p:sldId id="266" r:id="rId5"/>
    <p:sldId id="259" r:id="rId6"/>
    <p:sldId id="260" r:id="rId7"/>
    <p:sldId id="261" r:id="rId8"/>
    <p:sldId id="262" r:id="rId9"/>
    <p:sldId id="267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13A67-681D-4B67-98FE-0E8E06CEB05C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17A7-44C9-49C9-A2EF-DCF1A2F76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355087-E540-488E-97F5-C5C34512C46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2561"/>
            <a:ext cx="5484813" cy="420665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5469409-CCE6-4C32-8B6C-6670FBBF81B1}" type="slidenum">
              <a:rPr lang="en-US" sz="12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B7D5C-4224-438F-BB18-6ABC169B4BE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A7238-C6AE-4E60-A699-C27500FABAF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ACEAC48-7F59-4868-83F1-A8D9CE9BC5A6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2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78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560"/>
            <a:ext cx="5486400" cy="41139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4CE55-E47E-4866-8CE4-652281ABFB2A}" type="slidenum">
              <a:rPr lang="en-US"/>
              <a:pPr/>
              <a:t>6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23A97A-A3FE-48BD-A8AB-80C7C8915730}" type="slidenum">
              <a:rPr lang="en-US" sz="1200">
                <a:solidFill>
                  <a:srgbClr val="000000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1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560"/>
            <a:ext cx="5486400" cy="411392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FF3D62-CC06-4244-8FAE-F037D9FCCD7A}" type="slidenum">
              <a:rPr lang="en-US"/>
              <a:pPr/>
              <a:t>7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67238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2561"/>
            <a:ext cx="5486400" cy="42082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84613" y="8683523"/>
            <a:ext cx="2971800" cy="4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1E2246-95D1-40C7-B1DC-F7D798AF2A0F}" type="slidenum">
              <a:rPr lang="en-US" sz="12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20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C17A7-44C9-49C9-A2EF-DCF1A2F767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D7BFC-7B9A-4BD1-9D55-E674C769FE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4CBD4-773E-4DF4-8B1A-27DDCCCA2476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0D6DB-168E-4AB9-987D-562D7D0DCBC9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93838"/>
            <a:ext cx="4038600" cy="2071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17925"/>
            <a:ext cx="4038600" cy="207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9BD81-3DA1-4535-8E68-7AFD19D734EC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4800" y="6619875"/>
            <a:ext cx="1219200" cy="476250"/>
          </a:xfrm>
          <a:ln/>
        </p:spPr>
        <p:txBody>
          <a:bodyPr/>
          <a:lstStyle>
            <a:lvl1pPr>
              <a:defRPr/>
            </a:lvl1pPr>
          </a:lstStyle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153400" cy="0"/>
          </a:xfrm>
          <a:prstGeom prst="line">
            <a:avLst/>
          </a:prstGeom>
          <a:ln cmpd="thickThin"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19C71-D270-42E6-928E-93C32965197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3838"/>
            <a:ext cx="40386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989C1-FF76-4FC0-AE72-4964795EC60E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4A8FD-E17A-4733-AD1F-A28C846299D3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70DF4-3C73-43E5-A75D-FC4E4AD5C739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524E1-CDC6-40AC-ABBE-0F514662E278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33C22-E99E-4E54-84BF-50A1B1A874D1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D37DC-99E5-45D3-88B2-2B347CC12AE6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of 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content_page_01j_botto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81675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8" descr="content_page_01j_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93838"/>
            <a:ext cx="82296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103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DD0A0E-30F2-49CE-9BDA-179665410C79}" type="slidenum">
              <a:rPr lang="en-US" smtClean="0">
                <a:solidFill>
                  <a:srgbClr val="FFFFF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 smtClean="0">
                <a:solidFill>
                  <a:srgbClr val="FFFFFF"/>
                </a:solidFill>
                <a:ea typeface="ＭＳ Ｐゴシック" charset="-128"/>
              </a:rPr>
              <a:t> of 12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/>
          <a:lstStyle/>
          <a:p>
            <a:r>
              <a:rPr lang="en-US" sz="5400" dirty="0" err="1" smtClean="0"/>
              <a:t>PolarGrid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7467600" cy="1752600"/>
          </a:xfrm>
        </p:spPr>
        <p:txBody>
          <a:bodyPr/>
          <a:lstStyle/>
          <a:p>
            <a:r>
              <a:rPr lang="en-US" dirty="0" smtClean="0">
                <a:latin typeface="Arial Unicode MS" pitchFamily="32" charset="0"/>
                <a:cs typeface="Arial Unicode MS" pitchFamily="32" charset="0"/>
              </a:rPr>
              <a:t>Geoffrey Fox (PI) Indiana University</a:t>
            </a:r>
          </a:p>
          <a:p>
            <a:r>
              <a:rPr lang="en-US" sz="1600" dirty="0" smtClean="0"/>
              <a:t>Associate Dean for Graduate Studies and Research, School of Informatics and Computing, Indiana University – Bloomington</a:t>
            </a:r>
            <a:br>
              <a:rPr lang="en-US" sz="1600" dirty="0" smtClean="0"/>
            </a:br>
            <a:r>
              <a:rPr lang="en-US" sz="1600" dirty="0" smtClean="0"/>
              <a:t>Director of Digital Science Center of the Pervasive Technology Institute </a:t>
            </a:r>
          </a:p>
          <a:p>
            <a:endParaRPr lang="en-US" sz="1600" dirty="0" smtClean="0">
              <a:latin typeface="Arial Unicode MS" pitchFamily="32" charset="0"/>
              <a:cs typeface="Arial Unicode MS" pitchFamily="32" charset="0"/>
            </a:endParaRPr>
          </a:p>
          <a:p>
            <a:r>
              <a:rPr lang="en-US" dirty="0" smtClean="0">
                <a:latin typeface="Arial Unicode MS" pitchFamily="32" charset="0"/>
                <a:cs typeface="Arial Unicode MS" pitchFamily="32" charset="0"/>
              </a:rPr>
              <a:t>Linda Hayden (co-PI) ECSU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152400"/>
            <a:ext cx="8763000" cy="1371601"/>
            <a:chOff x="152400" y="152400"/>
            <a:chExt cx="8763000" cy="137160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152400"/>
              <a:ext cx="1371600" cy="1371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52400"/>
              <a:ext cx="1371600" cy="13716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949643" cy="91440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14600"/>
            <a:ext cx="685800" cy="82889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Summary 2008-2010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8"/>
            <a:ext cx="9067800" cy="4297362"/>
          </a:xfrm>
        </p:spPr>
        <p:txBody>
          <a:bodyPr/>
          <a:lstStyle/>
          <a:p>
            <a:r>
              <a:rPr lang="en-US" sz="2400" dirty="0" smtClean="0"/>
              <a:t>Expedition Cyberinfrastructure simplified after initial experiences as power/mobility more important than ability to do sophisticated analysis.</a:t>
            </a:r>
          </a:p>
          <a:p>
            <a:r>
              <a:rPr lang="en-US" sz="2400" dirty="0" smtClean="0"/>
              <a:t>Smaller system footprint and data management has driven cost per system down.  </a:t>
            </a:r>
          </a:p>
          <a:p>
            <a:r>
              <a:rPr lang="en-US" sz="2400" dirty="0" smtClean="0"/>
              <a:t>Complex storage environments are not practical in a mobile data processing environment</a:t>
            </a:r>
          </a:p>
          <a:p>
            <a:r>
              <a:rPr lang="en-US" sz="2400" dirty="0" smtClean="0"/>
              <a:t>Pre-processing data in the field has allowed validation of data acquisition during collection phases </a:t>
            </a:r>
          </a:p>
          <a:p>
            <a:r>
              <a:rPr lang="en-US" sz="2400" dirty="0" smtClean="0"/>
              <a:t>Offline analysis partially done on </a:t>
            </a:r>
            <a:r>
              <a:rPr lang="en-US" sz="2400" dirty="0" err="1" smtClean="0"/>
              <a:t>PolarGrid</a:t>
            </a:r>
            <a:r>
              <a:rPr lang="en-US" sz="2400" dirty="0" smtClean="0"/>
              <a:t> system at Indiana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188CCF3-6164-46D8-9FD5-0BB1543BF23C}" type="slidenum">
              <a:rPr lang="en-US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r>
              <a:rPr lang="en-US" sz="1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ejaVu Sans" charset="0"/>
                <a:cs typeface="DejaVu Sans" charset="0"/>
              </a:rPr>
              <a:t> 0f 12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499" t="334" r="2895" b="1569"/>
          <a:stretch>
            <a:fillRect/>
          </a:stretch>
        </p:blipFill>
        <p:spPr bwMode="auto">
          <a:xfrm>
            <a:off x="6248400" y="76200"/>
            <a:ext cx="2760663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19800" y="4800600"/>
            <a:ext cx="3124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>
                <a:ea typeface="DejaVu Sans" charset="0"/>
                <a:cs typeface="DejaVu Sans" charset="0"/>
              </a:rPr>
              <a:t>Assistant Professor, Eric Akers, and graduate student, </a:t>
            </a:r>
            <a:r>
              <a:rPr lang="en-US" sz="1800" dirty="0" err="1">
                <a:ea typeface="DejaVu Sans" charset="0"/>
                <a:cs typeface="DejaVu Sans" charset="0"/>
              </a:rPr>
              <a:t>Je’aime</a:t>
            </a:r>
            <a:r>
              <a:rPr lang="en-US" sz="1800" dirty="0">
                <a:ea typeface="DejaVu Sans" charset="0"/>
                <a:cs typeface="DejaVu Sans" charset="0"/>
              </a:rPr>
              <a:t> Powell, from ECSU travel to </a:t>
            </a:r>
            <a:r>
              <a:rPr lang="en-US" sz="1800" dirty="0" smtClean="0">
                <a:ea typeface="DejaVu Sans" charset="0"/>
                <a:cs typeface="DejaVu Sans" charset="0"/>
              </a:rPr>
              <a:t>Greenland 2008</a:t>
            </a:r>
            <a:endParaRPr lang="en-US" sz="1800" dirty="0">
              <a:ea typeface="DejaVu Sans" charset="0"/>
              <a:cs typeface="DejaVu San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1143000"/>
          </a:xfrm>
        </p:spPr>
        <p:txBody>
          <a:bodyPr/>
          <a:lstStyle/>
          <a:p>
            <a:r>
              <a:rPr lang="en-US" dirty="0" smtClean="0"/>
              <a:t>ECSU and </a:t>
            </a:r>
            <a:r>
              <a:rPr lang="en-US" dirty="0" err="1" smtClean="0"/>
              <a:t>PolarGrid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47800"/>
            <a:ext cx="6172200" cy="4297362"/>
          </a:xfrm>
        </p:spPr>
        <p:txBody>
          <a:bodyPr/>
          <a:lstStyle/>
          <a:p>
            <a:r>
              <a:rPr lang="en-US" sz="2400" dirty="0" smtClean="0"/>
              <a:t>Initially a 64-core cluster, allowing near real-time analysis of radar data by the polar field teams.</a:t>
            </a:r>
          </a:p>
          <a:p>
            <a:pPr lvl="1"/>
            <a:r>
              <a:rPr lang="en-US" sz="2000" dirty="0" smtClean="0"/>
              <a:t>Factor of 10 larger system being tested at IU and will be installed at ECSU</a:t>
            </a:r>
          </a:p>
          <a:p>
            <a:r>
              <a:rPr lang="en-US" sz="2400" dirty="0" smtClean="0"/>
              <a:t>An educational videoconferencing Grid to support educational activities</a:t>
            </a:r>
          </a:p>
          <a:p>
            <a:r>
              <a:rPr lang="en-US" sz="2400" dirty="0" err="1" smtClean="0"/>
              <a:t>PolarGrid</a:t>
            </a:r>
            <a:r>
              <a:rPr lang="en-US" sz="2400" dirty="0" smtClean="0"/>
              <a:t> Laboratory for students</a:t>
            </a:r>
          </a:p>
          <a:p>
            <a:r>
              <a:rPr lang="en-US" sz="2400" dirty="0" smtClean="0"/>
              <a:t>ECSU supports </a:t>
            </a:r>
            <a:r>
              <a:rPr lang="en-US" sz="2400" dirty="0" err="1" smtClean="0"/>
              <a:t>PolarGrid</a:t>
            </a:r>
            <a:r>
              <a:rPr lang="en-US" sz="2400" dirty="0" smtClean="0"/>
              <a:t> Cyberinfrastructure in the field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Possible Future </a:t>
            </a:r>
            <a:r>
              <a:rPr lang="en-US" sz="4000" dirty="0" err="1" smtClean="0"/>
              <a:t>CReSIS</a:t>
            </a:r>
            <a:r>
              <a:rPr lang="en-US" sz="4000" dirty="0" smtClean="0"/>
              <a:t> Contributions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449762"/>
          </a:xfrm>
        </p:spPr>
        <p:txBody>
          <a:bodyPr/>
          <a:lstStyle/>
          <a:p>
            <a:r>
              <a:rPr lang="en-US" sz="2200" dirty="0" smtClean="0"/>
              <a:t>Base and Field Camps for Arctic and Antarctic expeditions</a:t>
            </a:r>
          </a:p>
          <a:p>
            <a:r>
              <a:rPr lang="en-US" sz="2200" dirty="0" smtClean="0"/>
              <a:t>Initial data analysis to monitor experimental equipment </a:t>
            </a:r>
          </a:p>
          <a:p>
            <a:r>
              <a:rPr lang="en-US" sz="2200" dirty="0" smtClean="0"/>
              <a:t>Training and education resources</a:t>
            </a:r>
          </a:p>
          <a:p>
            <a:r>
              <a:rPr lang="en-US" sz="2200" dirty="0" smtClean="0"/>
              <a:t>Computer labs; Cyberlearning/collaboration</a:t>
            </a:r>
          </a:p>
          <a:p>
            <a:r>
              <a:rPr lang="en-US" sz="2200" dirty="0" smtClean="0"/>
              <a:t>Full off-line analysis of data on “lower 48” systems exploiting </a:t>
            </a:r>
            <a:r>
              <a:rPr lang="en-US" sz="2200" dirty="0" err="1" smtClean="0"/>
              <a:t>PolarGrid</a:t>
            </a:r>
            <a:r>
              <a:rPr lang="en-US" sz="2200" dirty="0" smtClean="0"/>
              <a:t>, Indiana University (archival and dynamic storage), TeraGrid</a:t>
            </a:r>
          </a:p>
          <a:p>
            <a:r>
              <a:rPr lang="en-US" sz="2200" dirty="0" smtClean="0"/>
              <a:t>Data management, metadata support and long term data repositories </a:t>
            </a:r>
          </a:p>
          <a:p>
            <a:r>
              <a:rPr lang="en-US" sz="2200" dirty="0" smtClean="0"/>
              <a:t>Parallel (multicore/cluster) versions of simulation and data analysis codes</a:t>
            </a:r>
          </a:p>
          <a:p>
            <a:r>
              <a:rPr lang="en-US" sz="2200" dirty="0" smtClean="0"/>
              <a:t>Portals for ease of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r>
              <a:rPr lang="en-US" dirty="0" smtClean="0"/>
              <a:t>What is Cyberinfrastructure?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91000"/>
          </a:xfrm>
        </p:spPr>
        <p:txBody>
          <a:bodyPr/>
          <a:lstStyle/>
          <a:p>
            <a:r>
              <a:rPr lang="en-US" sz="2000" dirty="0" smtClean="0"/>
              <a:t>Cyberinfrastructure is infrastructure that supports distributed research and learning (e-Science, e-Research, e-Education or digital science at </a:t>
            </a:r>
            <a:r>
              <a:rPr lang="en-US" sz="2000" smtClean="0"/>
              <a:t>Indiana University) </a:t>
            </a:r>
            <a:endParaRPr lang="en-US" sz="2000" dirty="0" smtClean="0"/>
          </a:p>
          <a:p>
            <a:r>
              <a:rPr lang="en-US" sz="2000" dirty="0" smtClean="0"/>
              <a:t>Links data, people and computers</a:t>
            </a:r>
          </a:p>
          <a:p>
            <a:r>
              <a:rPr lang="en-US" sz="2000" dirty="0" smtClean="0"/>
              <a:t>Exploits Internet technology (Web2.0 and Clouds) adding (via Grid technology) management, security, supercomputers etc.</a:t>
            </a:r>
          </a:p>
          <a:p>
            <a:r>
              <a:rPr lang="en-US" sz="2000" dirty="0" smtClean="0"/>
              <a:t>It has two aspects: </a:t>
            </a:r>
            <a:r>
              <a:rPr lang="en-US" sz="2000" dirty="0" smtClean="0">
                <a:solidFill>
                  <a:srgbClr val="FF0000"/>
                </a:solidFill>
              </a:rPr>
              <a:t>parallel </a:t>
            </a:r>
            <a:r>
              <a:rPr lang="en-US" sz="2000" dirty="0" smtClean="0"/>
              <a:t>– low latency (microseconds) between nodes and </a:t>
            </a:r>
            <a:r>
              <a:rPr lang="en-US" sz="2000" dirty="0" smtClean="0">
                <a:solidFill>
                  <a:srgbClr val="FF0000"/>
                </a:solidFill>
              </a:rPr>
              <a:t>distributed</a:t>
            </a:r>
            <a:r>
              <a:rPr lang="en-US" sz="2000" dirty="0" smtClean="0"/>
              <a:t> – </a:t>
            </a:r>
            <a:r>
              <a:rPr lang="en-US" sz="2000" dirty="0" err="1" smtClean="0"/>
              <a:t>highish</a:t>
            </a:r>
            <a:r>
              <a:rPr lang="en-US" sz="2000" dirty="0" smtClean="0"/>
              <a:t> latency (milliseconds) between nodes</a:t>
            </a:r>
          </a:p>
          <a:p>
            <a:r>
              <a:rPr lang="en-US" sz="2000" dirty="0" smtClean="0"/>
              <a:t>Parallel needed to get high performance on individual large simulations, data analysis etc.; must decompose problem</a:t>
            </a:r>
          </a:p>
          <a:p>
            <a:r>
              <a:rPr lang="en-US" sz="2000" dirty="0" smtClean="0"/>
              <a:t>Distributed aspect integrates already distinct components (data)</a:t>
            </a:r>
          </a:p>
          <a:p>
            <a:r>
              <a:rPr lang="en-US" sz="2000" dirty="0" smtClean="0"/>
              <a:t>Integrate with TeraGrid (and Open Science Grid)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Support </a:t>
            </a:r>
            <a:r>
              <a:rPr lang="en-US" sz="4000" dirty="0" err="1" smtClean="0"/>
              <a:t>CReSIS</a:t>
            </a:r>
            <a:r>
              <a:rPr lang="en-US" sz="4000" dirty="0" smtClean="0"/>
              <a:t> with Cyberinfrastructure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297362"/>
          </a:xfrm>
        </p:spPr>
        <p:txBody>
          <a:bodyPr/>
          <a:lstStyle/>
          <a:p>
            <a:r>
              <a:rPr lang="en-US" sz="2600" dirty="0" smtClean="0"/>
              <a:t>Cyberinfrastructure is distributed hardware and software supporting collaborative science</a:t>
            </a:r>
          </a:p>
          <a:p>
            <a:r>
              <a:rPr lang="en-US" sz="2600" dirty="0" smtClean="0"/>
              <a:t>Base and Field Camps for Arctic and Antarctic expeditions</a:t>
            </a:r>
          </a:p>
          <a:p>
            <a:r>
              <a:rPr lang="en-US" sz="2600" dirty="0" smtClean="0"/>
              <a:t>Training and education resources at ECSU</a:t>
            </a:r>
          </a:p>
          <a:p>
            <a:r>
              <a:rPr lang="en-US" sz="2600" dirty="0" smtClean="0"/>
              <a:t>Collaboration Technology at ECSU</a:t>
            </a:r>
          </a:p>
          <a:p>
            <a:r>
              <a:rPr lang="en-US" sz="2600" dirty="0" smtClean="0"/>
              <a:t>Lower-48 System at Indiana University and ECSU to support off line data analysis and large scale simulations installed and currently being tested (total ~ 20 TF)</a:t>
            </a:r>
          </a:p>
          <a:p>
            <a:r>
              <a:rPr lang="en-US" sz="2600" dirty="0" err="1" smtClean="0"/>
              <a:t>CReSIS</a:t>
            </a:r>
            <a:r>
              <a:rPr lang="en-US" sz="2600" dirty="0" smtClean="0"/>
              <a:t> analysis suitable for </a:t>
            </a:r>
            <a:r>
              <a:rPr lang="en-US" sz="2600" dirty="0" smtClean="0">
                <a:solidFill>
                  <a:srgbClr val="FF0000"/>
                </a:solidFill>
              </a:rPr>
              <a:t>clouds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9BD81-3DA1-4535-8E68-7AFD19D734EC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Indiana University Cyberinfrastructure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297362"/>
          </a:xfrm>
        </p:spPr>
        <p:txBody>
          <a:bodyPr/>
          <a:lstStyle/>
          <a:p>
            <a:r>
              <a:rPr lang="en-US" sz="2000" dirty="0" smtClean="0"/>
              <a:t>Indiana University PTI team is a partnership between a research group (Community Grids Laboratory led by Fox) and the University IT Research Technologies (UITS-RT led by Stewart)  </a:t>
            </a:r>
          </a:p>
          <a:p>
            <a:r>
              <a:rPr lang="en-US" sz="2000" dirty="0" smtClean="0"/>
              <a:t>This allows us robust systems support from expeditions to lower 48 systems with use of leading edge technologies</a:t>
            </a:r>
          </a:p>
          <a:p>
            <a:r>
              <a:rPr lang="en-US" sz="2000" dirty="0" err="1" smtClean="0"/>
              <a:t>PolarGrid</a:t>
            </a:r>
            <a:r>
              <a:rPr lang="en-US" sz="2000" dirty="0" smtClean="0"/>
              <a:t> would not have succeeded without this collaboration</a:t>
            </a:r>
          </a:p>
          <a:p>
            <a:r>
              <a:rPr lang="en-US" sz="2000" dirty="0" smtClean="0"/>
              <a:t>IU runs Internet2/NLR Network Operations Center http://globalnoc.iu.edu/</a:t>
            </a:r>
          </a:p>
          <a:p>
            <a:r>
              <a:rPr lang="en-US" sz="2000" dirty="0" smtClean="0"/>
              <a:t>IU is a member of TeraGrid and Open Science Grid</a:t>
            </a:r>
          </a:p>
          <a:p>
            <a:r>
              <a:rPr lang="en-US" sz="2000" dirty="0" smtClean="0"/>
              <a:t>IU leads FutureGrid – NSF facility to support testing of new systems and application software – Fox PI</a:t>
            </a:r>
          </a:p>
          <a:p>
            <a:r>
              <a:rPr lang="en-US" sz="2000" dirty="0" smtClean="0"/>
              <a:t>IU has provided Cyberinfrastructure for LEAD (Tornado forecasting), </a:t>
            </a:r>
            <a:r>
              <a:rPr lang="en-US" sz="2000" dirty="0" err="1" smtClean="0"/>
              <a:t>QuakeSim</a:t>
            </a:r>
            <a:r>
              <a:rPr lang="en-US" sz="2000" dirty="0" smtClean="0"/>
              <a:t> (Earthquakes), Sensor Grids for Air Force in areas with some overlap with </a:t>
            </a:r>
            <a:r>
              <a:rPr lang="en-US" sz="2000" dirty="0" err="1" smtClean="0"/>
              <a:t>CReSIS</a:t>
            </a:r>
            <a:r>
              <a:rPr lang="en-US" sz="2000" dirty="0" smtClean="0"/>
              <a:t>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A3AFDA-4D68-463A-A1A9-76155F64D7D9}" type="slidenum">
              <a:rPr lang="en-US" sz="14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4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76200"/>
            <a:ext cx="8686800" cy="6705600"/>
            <a:chOff x="0" y="180"/>
            <a:chExt cx="4822" cy="4005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0"/>
              <a:ext cx="4823" cy="4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0" y="180"/>
              <a:ext cx="4823" cy="4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E602BC-FD99-4A80-A9A2-684ED2812628}" type="slidenum">
              <a:rPr lang="en-US" sz="1400">
                <a:solidFill>
                  <a:srgbClr val="FFFFFF"/>
                </a:solidFill>
                <a:ea typeface="DejaVu Sans" charset="0"/>
                <a:cs typeface="DejaVu Sans" charset="0"/>
              </a:rPr>
              <a:pPr algn="r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400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7724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err="1">
                <a:ea typeface="DejaVu Sans" charset="0"/>
                <a:cs typeface="DejaVu Sans" charset="0"/>
              </a:rPr>
              <a:t>PolarGrid</a:t>
            </a:r>
            <a:r>
              <a:rPr lang="en-US" sz="4000" dirty="0">
                <a:ea typeface="DejaVu Sans" charset="0"/>
                <a:cs typeface="DejaVu Sans" charset="0"/>
              </a:rPr>
              <a:t> goes to Greenland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572000" cy="304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4763"/>
            <a:ext cx="4572000" cy="304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5563"/>
            <a:ext cx="4572000" cy="299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838200"/>
            <a:ext cx="4648200" cy="299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0525"/>
            <a:ext cx="9144000" cy="519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dirty="0">
                <a:latin typeface="Arial" charset="0"/>
                <a:ea typeface="DejaVu Sans" charset="0"/>
                <a:cs typeface="DejaVu Sans" charset="0"/>
              </a:rPr>
              <a:t>NEEM 2008 Base Station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B87A64-3A57-461F-B2D8-9C4BDCE3F565}" type="slidenum"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DejaVu Sans" charset="0"/>
              <a:cs typeface="DejaVu Sans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" y="828675"/>
            <a:ext cx="8947150" cy="595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96925"/>
            <a:ext cx="5943600" cy="606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Greenland 2008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449762"/>
          </a:xfrm>
        </p:spPr>
        <p:txBody>
          <a:bodyPr/>
          <a:lstStyle/>
          <a:p>
            <a:r>
              <a:rPr lang="en-US" sz="2400" dirty="0" smtClean="0"/>
              <a:t>Base System (</a:t>
            </a:r>
            <a:r>
              <a:rPr lang="en-US" sz="2400" dirty="0" err="1" smtClean="0"/>
              <a:t>Ilulissat</a:t>
            </a:r>
            <a:r>
              <a:rPr lang="en-US" sz="2400" dirty="0" smtClean="0"/>
              <a:t> Airborne Radar)</a:t>
            </a:r>
          </a:p>
          <a:p>
            <a:pPr lvl="1"/>
            <a:r>
              <a:rPr lang="en-US" sz="2000" dirty="0" smtClean="0"/>
              <a:t>8U, 64 core cluster, 48TB external </a:t>
            </a:r>
            <a:r>
              <a:rPr lang="en-US" sz="2000" dirty="0" err="1" smtClean="0"/>
              <a:t>fibre</a:t>
            </a:r>
            <a:r>
              <a:rPr lang="en-US" sz="2000" dirty="0" smtClean="0"/>
              <a:t>-channel array</a:t>
            </a:r>
          </a:p>
          <a:p>
            <a:pPr lvl="1"/>
            <a:r>
              <a:rPr lang="en-US" sz="2000" dirty="0" smtClean="0"/>
              <a:t>Laptops (one off processing and image manipulation)</a:t>
            </a:r>
          </a:p>
          <a:p>
            <a:pPr lvl="1"/>
            <a:r>
              <a:rPr lang="en-US" sz="2000" dirty="0" smtClean="0"/>
              <a:t>2TB </a:t>
            </a:r>
            <a:r>
              <a:rPr lang="en-US" sz="2000" dirty="0" err="1" smtClean="0"/>
              <a:t>MyBook</a:t>
            </a:r>
            <a:r>
              <a:rPr lang="en-US" sz="2000" dirty="0" smtClean="0"/>
              <a:t> tertiary storage</a:t>
            </a:r>
          </a:p>
          <a:p>
            <a:pPr lvl="1"/>
            <a:r>
              <a:rPr lang="en-US" sz="2000" dirty="0" smtClean="0"/>
              <a:t>Total data acquisition 12TB (plus 2 back up copies)</a:t>
            </a:r>
          </a:p>
          <a:p>
            <a:pPr lvl="1"/>
            <a:r>
              <a:rPr lang="en-US" sz="2000" dirty="0" smtClean="0"/>
              <a:t>Satellite transceiver available if needed, but used wired network at airport used for sending data back to IU</a:t>
            </a:r>
          </a:p>
          <a:p>
            <a:r>
              <a:rPr lang="en-US" sz="2400" dirty="0" smtClean="0"/>
              <a:t> Base System (NEEM Surface Radar, Remote Deployment)</a:t>
            </a:r>
          </a:p>
          <a:p>
            <a:pPr lvl="1"/>
            <a:r>
              <a:rPr lang="en-US" sz="2000" dirty="0" smtClean="0"/>
              <a:t>2U, 8 core system utilizing internal hard drives hot swap for data backup</a:t>
            </a:r>
          </a:p>
          <a:p>
            <a:pPr lvl="1"/>
            <a:r>
              <a:rPr lang="en-US" sz="2000" dirty="0" smtClean="0"/>
              <a:t>4.5TB total data acquisition (plus 2 backup copies)</a:t>
            </a:r>
          </a:p>
          <a:p>
            <a:pPr lvl="1"/>
            <a:r>
              <a:rPr lang="en-US" sz="2000" dirty="0" smtClean="0"/>
              <a:t>Satellite transceiver used for sending data back to IU</a:t>
            </a:r>
          </a:p>
          <a:p>
            <a:pPr lvl="1"/>
            <a:r>
              <a:rPr lang="en-US" sz="2000" dirty="0" smtClean="0"/>
              <a:t>Laptops (one off processing and image manipulation)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524E1-CDC6-40AC-ABBE-0F514662E27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Summary 2008-2010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8"/>
            <a:ext cx="9144000" cy="4297362"/>
          </a:xfrm>
        </p:spPr>
        <p:txBody>
          <a:bodyPr/>
          <a:lstStyle/>
          <a:p>
            <a:r>
              <a:rPr lang="en-US" sz="2000" dirty="0" smtClean="0"/>
              <a:t>Supported several expeditions starting July 2008</a:t>
            </a:r>
          </a:p>
          <a:p>
            <a:r>
              <a:rPr lang="en-US" sz="2000" dirty="0" err="1" smtClean="0"/>
              <a:t>Ilulissat</a:t>
            </a:r>
            <a:r>
              <a:rPr lang="en-US" sz="2000" dirty="0" smtClean="0"/>
              <a:t>: airborne radar</a:t>
            </a:r>
          </a:p>
          <a:p>
            <a:r>
              <a:rPr lang="en-US" sz="2000" dirty="0" smtClean="0"/>
              <a:t>NEEM: ground-based radar, remote deployment</a:t>
            </a:r>
          </a:p>
          <a:p>
            <a:r>
              <a:rPr lang="en-US" sz="2000" dirty="0" err="1" smtClean="0"/>
              <a:t>Thwaites</a:t>
            </a:r>
            <a:r>
              <a:rPr lang="en-US" sz="2000" dirty="0" smtClean="0"/>
              <a:t>: ground-based radar</a:t>
            </a:r>
          </a:p>
          <a:p>
            <a:r>
              <a:rPr lang="en-US" sz="2000" dirty="0" smtClean="0"/>
              <a:t>Punta Arenas/Byrd Camp: airborne radar</a:t>
            </a:r>
          </a:p>
          <a:p>
            <a:r>
              <a:rPr lang="en-US" sz="2000" dirty="0" smtClean="0"/>
              <a:t>Thule/</a:t>
            </a:r>
            <a:r>
              <a:rPr lang="en-US" sz="2000" dirty="0" err="1" smtClean="0"/>
              <a:t>Kangerlussuaq</a:t>
            </a:r>
            <a:r>
              <a:rPr lang="en-US" sz="2000" dirty="0" smtClean="0"/>
              <a:t>: airborne radar</a:t>
            </a:r>
          </a:p>
          <a:p>
            <a:r>
              <a:rPr lang="en-US" sz="2000" dirty="0" smtClean="0"/>
              <a:t>IU-funded Sys-Admin support in the field</a:t>
            </a:r>
          </a:p>
          <a:p>
            <a:pPr lvl="1"/>
            <a:r>
              <a:rPr lang="en-US" sz="1800" dirty="0" smtClean="0"/>
              <a:t>1 admin Greenland NEEM 2008</a:t>
            </a:r>
          </a:p>
          <a:p>
            <a:pPr lvl="1"/>
            <a:r>
              <a:rPr lang="en-US" sz="1800" dirty="0" smtClean="0"/>
              <a:t>1 admin Greenland 2009 (March 2009)</a:t>
            </a:r>
          </a:p>
          <a:p>
            <a:pPr lvl="1"/>
            <a:r>
              <a:rPr lang="en-US" sz="1800" dirty="0" smtClean="0"/>
              <a:t>1 admin Antarctica 2009/2010 (Nov 09 – Feb 2010)</a:t>
            </a:r>
          </a:p>
          <a:p>
            <a:pPr lvl="1"/>
            <a:r>
              <a:rPr lang="en-US" sz="1800" dirty="0" smtClean="0"/>
              <a:t>1 admin Greenland Thule March 2010</a:t>
            </a:r>
          </a:p>
          <a:p>
            <a:pPr lvl="1"/>
            <a:r>
              <a:rPr lang="en-US" sz="1800" dirty="0" smtClean="0"/>
              <a:t>1 admin Greenland </a:t>
            </a:r>
            <a:r>
              <a:rPr lang="en-US" sz="1800" dirty="0" err="1" smtClean="0"/>
              <a:t>Kangerlussuaq</a:t>
            </a:r>
            <a:r>
              <a:rPr lang="en-US" sz="1800" dirty="0" smtClean="0"/>
              <a:t>-Thule April 2010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AD477-C98F-417E-8131-5381342AD96A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of 12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743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Slide Master</vt:lpstr>
      <vt:lpstr>PolarGrid</vt:lpstr>
      <vt:lpstr>What is Cyberinfrastructure?</vt:lpstr>
      <vt:lpstr>Support CReSIS with Cyberinfrastructure</vt:lpstr>
      <vt:lpstr>Indiana University Cyberinfrastructure Experience</vt:lpstr>
      <vt:lpstr>Slide 5</vt:lpstr>
      <vt:lpstr>Slide 6</vt:lpstr>
      <vt:lpstr>Slide 7</vt:lpstr>
      <vt:lpstr>PolarGrid Greenland 2008</vt:lpstr>
      <vt:lpstr>PolarGrid Summary 2008-2010</vt:lpstr>
      <vt:lpstr>PolarGrid Summary 2008-2010</vt:lpstr>
      <vt:lpstr>ECSU and PolarGrid</vt:lpstr>
      <vt:lpstr>Possible Future CReSIS Contributions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Jennifer L Browning</cp:lastModifiedBy>
  <cp:revision>25</cp:revision>
  <dcterms:created xsi:type="dcterms:W3CDTF">2010-04-12T22:25:43Z</dcterms:created>
  <dcterms:modified xsi:type="dcterms:W3CDTF">2010-09-15T14:31:15Z</dcterms:modified>
</cp:coreProperties>
</file>